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4" r:id="rId1"/>
  </p:sldMasterIdLst>
  <p:notesMasterIdLst>
    <p:notesMasterId r:id="rId12"/>
  </p:notesMasterIdLst>
  <p:handoutMasterIdLst>
    <p:handoutMasterId r:id="rId13"/>
  </p:handoutMasterIdLst>
  <p:sldIdLst>
    <p:sldId id="498" r:id="rId2"/>
    <p:sldId id="499" r:id="rId3"/>
    <p:sldId id="494" r:id="rId4"/>
    <p:sldId id="501" r:id="rId5"/>
    <p:sldId id="511" r:id="rId6"/>
    <p:sldId id="512" r:id="rId7"/>
    <p:sldId id="510" r:id="rId8"/>
    <p:sldId id="503" r:id="rId9"/>
    <p:sldId id="500" r:id="rId10"/>
    <p:sldId id="508" r:id="rId11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9246"/>
    <a:srgbClr val="FFFF00"/>
    <a:srgbClr val="FFFF66"/>
    <a:srgbClr val="9453DB"/>
    <a:srgbClr val="A7C472"/>
    <a:srgbClr val="AEC97D"/>
    <a:srgbClr val="F1F1F1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3" autoAdjust="0"/>
    <p:restoredTop sz="95256" autoAdjust="0"/>
  </p:normalViewPr>
  <p:slideViewPr>
    <p:cSldViewPr>
      <p:cViewPr varScale="1">
        <p:scale>
          <a:sx n="84" d="100"/>
          <a:sy n="84" d="100"/>
        </p:scale>
        <p:origin x="159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9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58" cy="469584"/>
          </a:xfrm>
          <a:prstGeom prst="rect">
            <a:avLst/>
          </a:prstGeom>
        </p:spPr>
        <p:txBody>
          <a:bodyPr vert="horz" lIns="91711" tIns="45856" rIns="91711" bIns="45856" rtlCol="0"/>
          <a:lstStyle>
            <a:lvl1pPr algn="l">
              <a:spcBef>
                <a:spcPct val="20000"/>
              </a:spcBef>
              <a:buFont typeface="Wingdings" pitchFamily="2" charset="2"/>
              <a:buNone/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825" y="0"/>
            <a:ext cx="3078058" cy="469584"/>
          </a:xfrm>
          <a:prstGeom prst="rect">
            <a:avLst/>
          </a:prstGeom>
        </p:spPr>
        <p:txBody>
          <a:bodyPr vert="horz" lIns="91711" tIns="45856" rIns="91711" bIns="45856" rtlCol="0"/>
          <a:lstStyle>
            <a:lvl1pPr algn="r">
              <a:spcBef>
                <a:spcPct val="20000"/>
              </a:spcBef>
              <a:buFont typeface="Wingdings" pitchFamily="2" charset="2"/>
              <a:buNone/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CB865B1-CE6C-4918-A9F9-ED4B7F377C8E}" type="datetimeFigureOut">
              <a:rPr lang="en-US"/>
              <a:pPr>
                <a:defRPr/>
              </a:pPr>
              <a:t>10/3/2025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301"/>
            <a:ext cx="3078058" cy="469584"/>
          </a:xfrm>
          <a:prstGeom prst="rect">
            <a:avLst/>
          </a:prstGeom>
        </p:spPr>
        <p:txBody>
          <a:bodyPr vert="horz" lIns="91711" tIns="45856" rIns="91711" bIns="45856" rtlCol="0" anchor="b"/>
          <a:lstStyle>
            <a:lvl1pPr algn="l">
              <a:spcBef>
                <a:spcPct val="20000"/>
              </a:spcBef>
              <a:buFont typeface="Wingdings" pitchFamily="2" charset="2"/>
              <a:buNone/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825" y="8917301"/>
            <a:ext cx="3078058" cy="469584"/>
          </a:xfrm>
          <a:prstGeom prst="rect">
            <a:avLst/>
          </a:prstGeom>
        </p:spPr>
        <p:txBody>
          <a:bodyPr vert="horz" lIns="91711" tIns="45856" rIns="91711" bIns="45856" rtlCol="0" anchor="b"/>
          <a:lstStyle>
            <a:lvl1pPr algn="r">
              <a:spcBef>
                <a:spcPct val="20000"/>
              </a:spcBef>
              <a:buFont typeface="Wingdings" pitchFamily="2" charset="2"/>
              <a:buNone/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2F43EDC-B12B-4C13-BB7A-BC0710506D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304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58" cy="46958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l">
              <a:spcBef>
                <a:spcPct val="20000"/>
              </a:spcBef>
              <a:buFont typeface="Wingdings" pitchFamily="2" charset="2"/>
              <a:buNone/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825" y="0"/>
            <a:ext cx="3078058" cy="46958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r">
              <a:spcBef>
                <a:spcPct val="20000"/>
              </a:spcBef>
              <a:buFont typeface="Wingdings" pitchFamily="2" charset="2"/>
              <a:buNone/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FEE6B7B-E4AA-4E38-BB12-02C372F4F542}" type="datetimeFigureOut">
              <a:rPr lang="en-US"/>
              <a:pPr>
                <a:defRPr/>
              </a:pPr>
              <a:t>10/3/2025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14" tIns="47108" rIns="94214" bIns="471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66" y="4460243"/>
            <a:ext cx="5681343" cy="4224655"/>
          </a:xfrm>
          <a:prstGeom prst="rect">
            <a:avLst/>
          </a:prstGeom>
        </p:spPr>
        <p:txBody>
          <a:bodyPr vert="horz" lIns="94214" tIns="47108" rIns="94214" bIns="4710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301"/>
            <a:ext cx="3078058" cy="46958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l">
              <a:spcBef>
                <a:spcPct val="20000"/>
              </a:spcBef>
              <a:buFont typeface="Wingdings" pitchFamily="2" charset="2"/>
              <a:buNone/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825" y="8917301"/>
            <a:ext cx="3078058" cy="46958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r">
              <a:spcBef>
                <a:spcPct val="20000"/>
              </a:spcBef>
              <a:buFont typeface="Wingdings" pitchFamily="2" charset="2"/>
              <a:buNone/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167509E-7A7A-4E1C-8854-6794CE7A9F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79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689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997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48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78027-B138-7CB7-79BF-2E9DD3C6E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B9C8A0-2C06-AB76-D889-57B5828177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B3C2B2-EA0A-1F34-A049-28D6B7C331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A8EEB7-B403-EA4B-B929-6EADC84346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0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9218F-CE85-3998-542B-8C0CA6111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EC4387-9C01-86D3-40E3-D24575C20E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F70B5E-DB67-DBFA-08D7-37D1A5F8BB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A130F-D17F-68AA-8976-E5D31B304D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007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8426E-897E-EA70-77C9-E505D4405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7EC3EE-A299-2A2F-10DE-24CF085DCA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E8082D-4CD3-A55F-1B0F-C39955D1F7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270175-68DC-865E-12D4-42FB32F2DC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366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288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29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67509E-7A7A-4E1C-8854-6794CE7A9FB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72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1DD54-B00E-494D-A753-907C666260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2FBB50F-A28F-408D-9F00-7DA1702FB01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86" r:id="rId2"/>
    <p:sldLayoutId id="2147484187" r:id="rId3"/>
    <p:sldLayoutId id="2147484188" r:id="rId4"/>
    <p:sldLayoutId id="2147484189" r:id="rId5"/>
    <p:sldLayoutId id="2147484190" r:id="rId6"/>
    <p:sldLayoutId id="2147484191" r:id="rId7"/>
    <p:sldLayoutId id="2147484192" r:id="rId8"/>
    <p:sldLayoutId id="2147484193" r:id="rId9"/>
    <p:sldLayoutId id="2147484194" r:id="rId10"/>
    <p:sldLayoutId id="2147484195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mailto:Robert.Groenendaal@acl.hhs.gov" TargetMode="External"/><Relationship Id="rId7" Type="http://schemas.openxmlformats.org/officeDocument/2006/relationships/hyperlink" Target="https://catada.info/federal-reporting-form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atada.info/training-materials/" TargetMode="External"/><Relationship Id="rId5" Type="http://schemas.openxmlformats.org/officeDocument/2006/relationships/hyperlink" Target="mailto:vdhooge@iltech.org" TargetMode="External"/><Relationship Id="rId4" Type="http://schemas.openxmlformats.org/officeDocument/2006/relationships/hyperlink" Target="mailto:dgolden@iltech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da.info/program-participatio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catada.info/federal-reporting-form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atada.info/stat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F58C-494A-48FD-A456-F262EC32B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2286000"/>
          </a:xfrm>
        </p:spPr>
        <p:txBody>
          <a:bodyPr/>
          <a:lstStyle/>
          <a:p>
            <a:pPr algn="ctr"/>
            <a:r>
              <a:rPr lang="en-US" sz="4400" cap="none" dirty="0"/>
              <a:t>APR &amp; State Plan for AT Data Submission 2025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2BAE0D-4E2B-4FF2-A979-91B5A55E7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100" y="3657600"/>
            <a:ext cx="7772400" cy="2743200"/>
          </a:xfrm>
        </p:spPr>
        <p:txBody>
          <a:bodyPr>
            <a:normAutofit/>
          </a:bodyPr>
          <a:lstStyle/>
          <a:p>
            <a:pPr algn="r"/>
            <a:r>
              <a:rPr lang="en-US" sz="2800" cap="none" dirty="0">
                <a:solidFill>
                  <a:srgbClr val="0070C0"/>
                </a:solidFill>
              </a:rPr>
              <a:t>Rob Groenendaal</a:t>
            </a:r>
          </a:p>
          <a:p>
            <a:pPr algn="r"/>
            <a:r>
              <a:rPr lang="en-US" sz="2800" cap="none" dirty="0">
                <a:solidFill>
                  <a:srgbClr val="0070C0"/>
                </a:solidFill>
              </a:rPr>
              <a:t>Diane Cordry Golden</a:t>
            </a:r>
          </a:p>
          <a:p>
            <a:pPr algn="r"/>
            <a:r>
              <a:rPr lang="en-US" sz="2800" cap="none" dirty="0">
                <a:solidFill>
                  <a:srgbClr val="0070C0"/>
                </a:solidFill>
              </a:rPr>
              <a:t>Vance Dhooge</a:t>
            </a:r>
          </a:p>
          <a:p>
            <a:pPr algn="ctr"/>
            <a:endParaRPr lang="en-US" cap="none" dirty="0">
              <a:solidFill>
                <a:srgbClr val="0070C0"/>
              </a:solidFill>
            </a:endParaRPr>
          </a:p>
          <a:p>
            <a:pPr algn="r"/>
            <a:r>
              <a:rPr lang="en-US" cap="none" dirty="0">
                <a:solidFill>
                  <a:srgbClr val="0070C0"/>
                </a:solidFill>
              </a:rPr>
              <a:t>October 2, 2025   </a:t>
            </a:r>
          </a:p>
        </p:txBody>
      </p:sp>
      <p:pic>
        <p:nvPicPr>
          <p:cNvPr id="4" name="Picture 2" descr="catada logo">
            <a:extLst>
              <a:ext uri="{FF2B5EF4-FFF2-40B4-BE49-F238E27FC236}">
                <a16:creationId xmlns:a16="http://schemas.microsoft.com/office/drawing/2014/main" id="{95B01334-9FB6-41CC-BDC7-A281498CB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12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" y="152400"/>
            <a:ext cx="8782050" cy="76200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3400" b="1" cap="none" dirty="0">
                <a:solidFill>
                  <a:srgbClr val="0070C0"/>
                </a:solidFill>
                <a:latin typeface="+mn-lt"/>
              </a:rPr>
              <a:t>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334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Rob Groenendaal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nl-NL" sz="2400" b="1" cap="non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Robert.Groenendaal@acl.hhs.gov</a:t>
            </a:r>
            <a:r>
              <a:rPr lang="nl-NL" sz="2400" b="1" cap="non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Diane Cordry Golden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dgolden@iltech.org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Vance Dhooge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cap="none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vdhooge@iltech.org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b="1" cap="none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CATADA Resources Tab: </a:t>
            </a:r>
          </a:p>
          <a:p>
            <a:pPr>
              <a:spcBef>
                <a:spcPts val="0"/>
              </a:spcBef>
            </a:pPr>
            <a:r>
              <a:rPr lang="en-US" sz="2400" b="1" cap="none" dirty="0">
                <a:latin typeface="Calibri" panose="020F0502020204030204" pitchFamily="34" charset="0"/>
                <a:cs typeface="Calibri" panose="020F0502020204030204" pitchFamily="34" charset="0"/>
              </a:rPr>
              <a:t>Webinar archive -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Training and TA Materials 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State Plan and APR Approved Instruments -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Federal Reporting Forms </a:t>
            </a:r>
            <a:endParaRPr lang="en-US" sz="24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 descr="catada logo">
            <a:extLst>
              <a:ext uri="{FF2B5EF4-FFF2-40B4-BE49-F238E27FC236}">
                <a16:creationId xmlns:a16="http://schemas.microsoft.com/office/drawing/2014/main" id="{FAA9FF4A-FB61-4AEC-A345-598B0AA16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871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273" y="609600"/>
            <a:ext cx="8305800" cy="91440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4000" b="1" cap="none" dirty="0">
                <a:solidFill>
                  <a:srgbClr val="0070C0"/>
                </a:solidFill>
                <a:latin typeface="+mn-lt"/>
              </a:rPr>
              <a:t> ACL Updates &amp;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027" y="2121108"/>
            <a:ext cx="7765312" cy="3974892"/>
          </a:xfrm>
        </p:spPr>
        <p:txBody>
          <a:bodyPr>
            <a:noAutofit/>
          </a:bodyPr>
          <a:lstStyle/>
          <a:p>
            <a:pPr>
              <a:spcAft>
                <a:spcPts val="2400"/>
              </a:spcAft>
            </a:pPr>
            <a:r>
              <a:rPr lang="en-US" sz="3200" dirty="0"/>
              <a:t>Federal Update </a:t>
            </a:r>
          </a:p>
          <a:p>
            <a:pPr>
              <a:spcAft>
                <a:spcPts val="2400"/>
              </a:spcAft>
            </a:pPr>
            <a:r>
              <a:rPr lang="en-US" sz="3200" dirty="0"/>
              <a:t>Fiscal Reminders  </a:t>
            </a:r>
          </a:p>
          <a:p>
            <a:pPr>
              <a:spcAft>
                <a:spcPts val="2400"/>
              </a:spcAft>
            </a:pPr>
            <a:r>
              <a:rPr lang="en-US" sz="3200" dirty="0"/>
              <a:t>FY25 APR due December 31, 2025</a:t>
            </a:r>
          </a:p>
          <a:p>
            <a:pPr>
              <a:spcAft>
                <a:spcPts val="2400"/>
              </a:spcAft>
            </a:pPr>
            <a:r>
              <a:rPr lang="en-US" sz="3200" dirty="0"/>
              <a:t>State Plan Updates – as needed/final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b="0" dirty="0"/>
          </a:p>
        </p:txBody>
      </p:sp>
      <p:pic>
        <p:nvPicPr>
          <p:cNvPr id="4" name="Picture 2" descr="catada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659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78" y="313944"/>
            <a:ext cx="8534400" cy="676656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2800" b="1" cap="none" dirty="0">
                <a:solidFill>
                  <a:srgbClr val="0070C0"/>
                </a:solidFill>
                <a:latin typeface="+mn-lt"/>
              </a:rPr>
              <a:t>AT Program Data Reporting   </a:t>
            </a:r>
            <a:endParaRPr lang="en-US" sz="1800" b="1" cap="none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182356" cy="5248656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Act requirements are met through State Plan for AT and Annual Progress Report (APR) data reporting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 Plan for AT serves as application for AT Act funding, identifies and describes how activities implemented. Initial Plan is 3-year with </a:t>
            </a:r>
            <a:r>
              <a:rPr lang="en-US" sz="1800" b="0" u="sng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major program change updates as needed</a:t>
            </a:r>
            <a:r>
              <a:rPr lang="en-US" sz="1800" b="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b="0" u="sng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Activities included in State Plan must have data reported in APR. 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 is annual reporting of mandatory data for authorized AT Act activities implemented as identified in State Plan. (</a:t>
            </a:r>
            <a:r>
              <a:rPr lang="en-US" sz="1800" b="0" dirty="0">
                <a:solidFill>
                  <a:srgbClr val="0070C0"/>
                </a:solidFill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 grantees </a:t>
            </a:r>
            <a:r>
              <a:rPr lang="en-US" sz="1800" b="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claim flexibility, none claim comparability)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 and State Plan data collection instruments align with current AT Act and are approved by OMB.  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 AT Annual Progress Report (APR) expires May 31, 2027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 Plan for AT </a:t>
            </a:r>
            <a:r>
              <a:rPr lang="en-US" sz="1800" b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expires September 30, </a:t>
            </a:r>
            <a:r>
              <a:rPr lang="en-US" sz="1800" b="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</a:t>
            </a:r>
            <a:endParaRPr lang="en-US" sz="1800" b="0" dirty="0">
              <a:effectLst/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current </a:t>
            </a:r>
            <a:r>
              <a:rPr lang="en-US" sz="1800" dirty="0"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approved data collection instruments </a:t>
            </a: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available on the </a:t>
            </a:r>
            <a:r>
              <a:rPr lang="en-US" sz="1800" dirty="0">
                <a:solidFill>
                  <a:srgbClr val="0070C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CATADA Federal Reporting Forms </a:t>
            </a: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 page. </a:t>
            </a:r>
            <a:r>
              <a:rPr lang="en-US" sz="1800" dirty="0">
                <a:effectLst/>
                <a:highlight>
                  <a:srgbClr val="FFFF00"/>
                </a:highlight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0" dirty="0">
              <a:latin typeface="Verdana" panose="020B060403050404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 descr="catada logo">
            <a:extLst>
              <a:ext uri="{FF2B5EF4-FFF2-40B4-BE49-F238E27FC236}">
                <a16:creationId xmlns:a16="http://schemas.microsoft.com/office/drawing/2014/main" id="{1955329D-3093-91E4-D6F2-7CC3A305C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72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305800" cy="91440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2800" b="1" cap="none" dirty="0">
                <a:solidFill>
                  <a:srgbClr val="0070C0"/>
                </a:solidFill>
                <a:latin typeface="+mn-lt"/>
              </a:rPr>
              <a:t>State Plan Major Program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95450"/>
            <a:ext cx="8458200" cy="45529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All grantees have approved 2024-26 State Plan.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Revisions only required for MAJOR program changes:   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Change in lead agency or implementing entity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Addition of new activity or elimination of activity currently conducted – Module D change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    Financial Loan				Device Loan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    Other SFA Direct Provision		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    Other SFA Savings 			Device Demo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    Exchange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</a:rPr>
              <a:t>    Reassignment/Open Ended Loan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pic>
        <p:nvPicPr>
          <p:cNvPr id="4" name="Picture 2" descr="catada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641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4A74C-98D1-FBEB-D227-3C9C9F939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02AA7-A9EB-5206-44FC-FE1011FB5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0"/>
            <a:ext cx="8305800" cy="91440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2800" b="1" cap="none" dirty="0">
                <a:solidFill>
                  <a:srgbClr val="0070C0"/>
                </a:solidFill>
                <a:latin typeface="+mn-lt"/>
              </a:rPr>
              <a:t>State Plan - Program Update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50417-24A2-27BF-C100-F2EEAE68E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724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First step is talk with Rob! 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Change in lead agency or implementing entity requires approval before making State Plan change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Change in activity just needs to be explained.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Rob will request State Plan be reopened for edits.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The module(s) that need to be updated will be reopened.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Grantees will enter revisions and submit again.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Once Rob approves, new State Plan will be exported and posted on CATADA </a:t>
            </a:r>
            <a:r>
              <a:rPr lang="en-US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State Program Info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page.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pic>
        <p:nvPicPr>
          <p:cNvPr id="4" name="Picture 2" descr="catada logo">
            <a:extLst>
              <a:ext uri="{FF2B5EF4-FFF2-40B4-BE49-F238E27FC236}">
                <a16:creationId xmlns:a16="http://schemas.microsoft.com/office/drawing/2014/main" id="{04985BC1-C6F5-FBD5-9DB0-1C5A56742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535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6EC36-1C7B-A868-B0E8-2FCE46E5F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B548E-EEA4-B15C-7CA6-EB3D6E26B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0"/>
            <a:ext cx="8305800" cy="68580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2800" b="1" cap="none" dirty="0">
                <a:solidFill>
                  <a:srgbClr val="0070C0"/>
                </a:solidFill>
                <a:latin typeface="+mn-lt"/>
              </a:rPr>
              <a:t>Activity Change 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83E03-98A7-E1E4-C692-CA1C7472D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4876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When you add an activity in Module D, that creates additional data entry. 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For example, if you add an AT Fabrication activity. You select/add Other SFA Savings in Module D. That will create a new Module G that must be completed.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If you completely stop conducting one of the four state level activities, you will be required to select flexibility or comparability for that activity. 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If you claim comparability, you must still report APR data on that activity.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All grantees currently utilize flexibility when opting out of an activity.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US" sz="2400" b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pic>
        <p:nvPicPr>
          <p:cNvPr id="4" name="Picture 2" descr="catada logo">
            <a:extLst>
              <a:ext uri="{FF2B5EF4-FFF2-40B4-BE49-F238E27FC236}">
                <a16:creationId xmlns:a16="http://schemas.microsoft.com/office/drawing/2014/main" id="{21E89DDD-22EE-D78F-378D-686BD1A91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258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37A64-4741-1119-9620-51F18EEBB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A6B91-C2C9-A43B-0B05-C82231B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0"/>
            <a:ext cx="8305800" cy="60960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2800" b="1" cap="none" dirty="0">
                <a:solidFill>
                  <a:srgbClr val="0070C0"/>
                </a:solidFill>
                <a:latin typeface="+mn-lt"/>
              </a:rPr>
              <a:t>Annual State Plan Expenditure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6CDF0-6BBB-3100-E3A4-CCD227871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410" y="1295400"/>
            <a:ext cx="8454390" cy="5105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All grantees reported FY21 award final expenditures in Module C in 2024-26 State Plan.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NATADS now has two additional Module C forms available for reporting FY22 and FY23 final expenditures.    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Only enter total state level and total state leadership liquidated expenditures and total expenditures for transition training or technical assistance.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Reminder – transition expenditures ARE INCLUDED in state leadership total (reported in both cells).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Data can be entered as soon as award is liquidated. </a:t>
            </a:r>
          </a:p>
          <a:p>
            <a:pPr lvl="2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All grantees should be able to enter FY22 now.</a:t>
            </a:r>
          </a:p>
          <a:p>
            <a:pPr lvl="2">
              <a:spcBef>
                <a:spcPts val="0"/>
              </a:spcBef>
              <a:spcAft>
                <a:spcPts val="1800"/>
              </a:spcAft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Some can enter FY23 also. 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pic>
        <p:nvPicPr>
          <p:cNvPr id="4" name="Picture 2" descr="catada logo">
            <a:extLst>
              <a:ext uri="{FF2B5EF4-FFF2-40B4-BE49-F238E27FC236}">
                <a16:creationId xmlns:a16="http://schemas.microsoft.com/office/drawing/2014/main" id="{A524D2F3-4C4B-7386-9567-2ACA517AA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2288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22215"/>
            <a:ext cx="8305800" cy="59218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2800" b="1" cap="none" dirty="0">
                <a:solidFill>
                  <a:srgbClr val="0070C0"/>
                </a:solidFill>
                <a:latin typeface="+mn-lt"/>
              </a:rPr>
              <a:t>State Plan Module C: Expenditures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578901"/>
              </p:ext>
            </p:extLst>
          </p:nvPr>
        </p:nvGraphicFramePr>
        <p:xfrm>
          <a:off x="377190" y="1383030"/>
          <a:ext cx="8305800" cy="45306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564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7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3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13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Actual Expenditures for Closed-out Carryover Year Award (</a:t>
                      </a:r>
                      <a:r>
                        <a:rPr lang="en-US" sz="1600" b="1" dirty="0">
                          <a:effectLst/>
                          <a:highlight>
                            <a:srgbClr val="FFFF00"/>
                          </a:highlight>
                        </a:rPr>
                        <a:t>FY22 fully liquidated 2024</a:t>
                      </a:r>
                      <a:r>
                        <a:rPr lang="en-US" sz="1600" b="1" dirty="0">
                          <a:effectLst/>
                        </a:rPr>
                        <a:t>)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Final Expenditures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Percentage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a. All State Level Activities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$ </a:t>
                      </a:r>
                      <a:r>
                        <a:rPr lang="en-US" sz="1600" b="1" dirty="0">
                          <a:effectLst/>
                          <a:highlight>
                            <a:srgbClr val="FFFF00"/>
                          </a:highlight>
                        </a:rPr>
                        <a:t>[data entry</a:t>
                      </a:r>
                      <a:r>
                        <a:rPr lang="en-US" sz="1600" b="1" dirty="0">
                          <a:effectLst/>
                        </a:rPr>
                        <a:t>]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a/d</a:t>
                      </a:r>
                      <a:r>
                        <a:rPr lang="en-US" sz="1600" b="1" dirty="0">
                          <a:effectLst/>
                        </a:rPr>
                        <a:t> calculate;  should be ≥ 60/70%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4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b. All State Leadership Activities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$ [</a:t>
                      </a:r>
                      <a:r>
                        <a:rPr lang="en-US" sz="1600" b="1" dirty="0">
                          <a:effectLst/>
                          <a:highlight>
                            <a:srgbClr val="FFFF00"/>
                          </a:highlight>
                        </a:rPr>
                        <a:t>data entry</a:t>
                      </a:r>
                      <a:r>
                        <a:rPr lang="en-US" sz="1600" b="1" dirty="0">
                          <a:effectLst/>
                        </a:rPr>
                        <a:t>]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b/d calculate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c. Total Expenditures</a:t>
                      </a:r>
                      <a:endParaRPr lang="en-US" sz="1600" b="1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$ SUM (a + b)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d. </a:t>
                      </a:r>
                      <a:r>
                        <a:rPr lang="en-US" sz="1600" b="1" dirty="0"/>
                        <a:t>Total Award 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$ Pre-populate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e. Lapsed Amount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/>
                        <a:t>$ SUM (d - c) </a:t>
                      </a:r>
                      <a:endParaRPr lang="en-US" sz="1600" b="1" dirty="0">
                        <a:latin typeface="Arial Black" panose="020B0A040201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f. Transition Training and TA Set-aside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$ [</a:t>
                      </a:r>
                      <a:r>
                        <a:rPr lang="en-US" sz="1600" b="1" dirty="0">
                          <a:effectLst/>
                          <a:highlight>
                            <a:srgbClr val="FFFF00"/>
                          </a:highlight>
                        </a:rPr>
                        <a:t>data entry]</a:t>
                      </a:r>
                      <a:endParaRPr lang="en-US" sz="1600" b="1" dirty="0">
                        <a:effectLst/>
                        <a:highlight>
                          <a:srgbClr val="FFFF00"/>
                        </a:highlight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f/b calculate;  should be ≥ 5%</a:t>
                      </a:r>
                      <a:endParaRPr lang="en-US" sz="16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Picture 2" descr="catada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300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04" y="313944"/>
            <a:ext cx="8534400" cy="600456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en-US" sz="2800" b="1" cap="none" dirty="0">
                <a:solidFill>
                  <a:srgbClr val="0070C0"/>
                </a:solidFill>
                <a:latin typeface="+mn-lt"/>
              </a:rPr>
              <a:t>Only APR Revision: Public Health Workforce</a:t>
            </a:r>
            <a:endParaRPr lang="en-US" sz="1800" b="1" cap="none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652" y="1219200"/>
            <a:ext cx="8452104" cy="5100828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Final cumulative reporting for Public Health Workforce grant.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if spent grant award dollars or not.</a:t>
            </a:r>
          </a:p>
          <a:p>
            <a:pPr lvl="1">
              <a:spcBef>
                <a:spcPts val="0"/>
              </a:spcBef>
            </a:pPr>
            <a:endParaRPr lang="en-US" b="1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Enter total expenditures (should equal PMS)</a:t>
            </a:r>
          </a:p>
          <a:p>
            <a:pPr lvl="1">
              <a:spcBef>
                <a:spcPts val="0"/>
              </a:spcBef>
            </a:pPr>
            <a:endParaRPr lang="en-US" b="1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position types supported with grant funds. </a:t>
            </a:r>
          </a:p>
          <a:p>
            <a:pPr lvl="2">
              <a:spcBef>
                <a:spcPts val="0"/>
              </a:spcBef>
            </a:pPr>
            <a:endParaRPr lang="en-US" b="1" dirty="0"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</a:pPr>
            <a:r>
              <a:rPr lang="en-US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Pick list that allows for checking more than one (no FTE required) </a:t>
            </a:r>
          </a:p>
          <a:p>
            <a:pPr lvl="1">
              <a:spcBef>
                <a:spcPts val="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Text box narrative required to describe activities and how public health was advanced.</a:t>
            </a:r>
          </a:p>
          <a:p>
            <a:pPr lvl="1">
              <a:spcBef>
                <a:spcPts val="0"/>
              </a:spcBef>
            </a:pP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Data will be aggregated for final report on grant implementation by AT Act Programs. 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atada logo">
            <a:extLst>
              <a:ext uri="{FF2B5EF4-FFF2-40B4-BE49-F238E27FC236}">
                <a16:creationId xmlns:a16="http://schemas.microsoft.com/office/drawing/2014/main" id="{1B9DC5AF-D927-69A0-135D-690E450E9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400800"/>
            <a:ext cx="15240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851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8749</TotalTime>
  <Words>824</Words>
  <Application>Microsoft Office PowerPoint</Application>
  <PresentationFormat>On-screen Show (4:3)</PresentationFormat>
  <Paragraphs>124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Verdana</vt:lpstr>
      <vt:lpstr>Wingdings</vt:lpstr>
      <vt:lpstr>Essential</vt:lpstr>
      <vt:lpstr>APR &amp; State Plan for AT Data Submission 2025 </vt:lpstr>
      <vt:lpstr> ACL Updates &amp; Reminders</vt:lpstr>
      <vt:lpstr>AT Program Data Reporting   </vt:lpstr>
      <vt:lpstr>State Plan Major Program Changes</vt:lpstr>
      <vt:lpstr>State Plan - Program Update Process</vt:lpstr>
      <vt:lpstr>Activity Change Reminders</vt:lpstr>
      <vt:lpstr>Annual State Plan Expenditure Reporting</vt:lpstr>
      <vt:lpstr>State Plan Module C: Expenditures </vt:lpstr>
      <vt:lpstr>Only APR Revision: Public Health Workforce</vt:lpstr>
      <vt:lpstr>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CATADA</dc:title>
  <dc:creator>Diane</dc:creator>
  <cp:lastModifiedBy>Diane Golden</cp:lastModifiedBy>
  <cp:revision>994</cp:revision>
  <cp:lastPrinted>2021-07-13T16:55:13Z</cp:lastPrinted>
  <dcterms:created xsi:type="dcterms:W3CDTF">2007-03-20T04:14:46Z</dcterms:created>
  <dcterms:modified xsi:type="dcterms:W3CDTF">2025-10-03T18:39:59Z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TC011367991033</vt:lpwstr>
  </property>
</Properties>
</file>